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9584" userDrawn="1">
          <p15:clr>
            <a:srgbClr val="A4A3A4"/>
          </p15:clr>
        </p15:guide>
        <p15:guide id="3" pos="80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94660"/>
  </p:normalViewPr>
  <p:slideViewPr>
    <p:cSldViewPr snapToGrid="0">
      <p:cViewPr varScale="1">
        <p:scale>
          <a:sx n="23" d="100"/>
          <a:sy n="23" d="100"/>
        </p:scale>
        <p:origin x="840" y="42"/>
      </p:cViewPr>
      <p:guideLst>
        <p:guide orient="horz" pos="10368"/>
        <p:guide pos="19584"/>
        <p:guide pos="8064"/>
      </p:guideLst>
    </p:cSldViewPr>
  </p:slideViewPr>
  <p:notesTextViewPr>
    <p:cViewPr>
      <p:scale>
        <a:sx n="1" d="1"/>
        <a:sy n="1" d="1"/>
      </p:scale>
      <p:origin x="0" y="0"/>
    </p:cViewPr>
  </p:notesTextViewPr>
  <p:gridSpacing cx="914400" cy="9144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DE4680-0B13-428D-BA3D-5D0B0EC39348}" type="datetimeFigureOut">
              <a:rPr lang="en-US" smtClean="0"/>
              <a:t>9/16/2019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EFD749-7822-418C-960B-15376213BF87}" type="slidenum">
              <a:rPr lang="en-US" smtClean="0"/>
              <a:t>‹#›</a:t>
            </a:fld>
            <a:endParaRPr lang="en-US"/>
          </a:p>
        </p:txBody>
      </p:sp>
    </p:spTree>
    <p:extLst>
      <p:ext uri="{BB962C8B-B14F-4D97-AF65-F5344CB8AC3E}">
        <p14:creationId xmlns:p14="http://schemas.microsoft.com/office/powerpoint/2010/main" val="2304849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EFD749-7822-418C-960B-15376213BF87}" type="slidenum">
              <a:rPr lang="en-US" smtClean="0"/>
              <a:t>1</a:t>
            </a:fld>
            <a:endParaRPr lang="en-US"/>
          </a:p>
        </p:txBody>
      </p:sp>
    </p:spTree>
    <p:extLst>
      <p:ext uri="{BB962C8B-B14F-4D97-AF65-F5344CB8AC3E}">
        <p14:creationId xmlns:p14="http://schemas.microsoft.com/office/powerpoint/2010/main" val="5300612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614F2FF-7B48-42B3-8226-A81217E92F88}" type="datetimeFigureOut">
              <a:rPr lang="en-US" smtClean="0"/>
              <a:t>9/16/2019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F7D7BF-2C69-4444-A835-E65B8AC2A4AE}" type="slidenum">
              <a:rPr lang="en-US" smtClean="0"/>
              <a:t>‹#›</a:t>
            </a:fld>
            <a:endParaRPr lang="en-US"/>
          </a:p>
        </p:txBody>
      </p:sp>
    </p:spTree>
    <p:extLst>
      <p:ext uri="{BB962C8B-B14F-4D97-AF65-F5344CB8AC3E}">
        <p14:creationId xmlns:p14="http://schemas.microsoft.com/office/powerpoint/2010/main" val="3576940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14F2FF-7B48-42B3-8226-A81217E92F88}" type="datetimeFigureOut">
              <a:rPr lang="en-US" smtClean="0"/>
              <a:t>9/16/2019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F7D7BF-2C69-4444-A835-E65B8AC2A4AE}" type="slidenum">
              <a:rPr lang="en-US" smtClean="0"/>
              <a:t>‹#›</a:t>
            </a:fld>
            <a:endParaRPr lang="en-US"/>
          </a:p>
        </p:txBody>
      </p:sp>
    </p:spTree>
    <p:extLst>
      <p:ext uri="{BB962C8B-B14F-4D97-AF65-F5344CB8AC3E}">
        <p14:creationId xmlns:p14="http://schemas.microsoft.com/office/powerpoint/2010/main" val="1873900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14F2FF-7B48-42B3-8226-A81217E92F88}" type="datetimeFigureOut">
              <a:rPr lang="en-US" smtClean="0"/>
              <a:t>9/16/2019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F7D7BF-2C69-4444-A835-E65B8AC2A4AE}" type="slidenum">
              <a:rPr lang="en-US" smtClean="0"/>
              <a:t>‹#›</a:t>
            </a:fld>
            <a:endParaRPr lang="en-US"/>
          </a:p>
        </p:txBody>
      </p:sp>
    </p:spTree>
    <p:extLst>
      <p:ext uri="{BB962C8B-B14F-4D97-AF65-F5344CB8AC3E}">
        <p14:creationId xmlns:p14="http://schemas.microsoft.com/office/powerpoint/2010/main" val="704269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14F2FF-7B48-42B3-8226-A81217E92F88}" type="datetimeFigureOut">
              <a:rPr lang="en-US" smtClean="0"/>
              <a:t>9/16/2019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F7D7BF-2C69-4444-A835-E65B8AC2A4AE}" type="slidenum">
              <a:rPr lang="en-US" smtClean="0"/>
              <a:t>‹#›</a:t>
            </a:fld>
            <a:endParaRPr lang="en-US"/>
          </a:p>
        </p:txBody>
      </p:sp>
    </p:spTree>
    <p:extLst>
      <p:ext uri="{BB962C8B-B14F-4D97-AF65-F5344CB8AC3E}">
        <p14:creationId xmlns:p14="http://schemas.microsoft.com/office/powerpoint/2010/main" val="39887172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614F2FF-7B48-42B3-8226-A81217E92F88}" type="datetimeFigureOut">
              <a:rPr lang="en-US" smtClean="0"/>
              <a:t>9/16/2019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F7D7BF-2C69-4444-A835-E65B8AC2A4AE}" type="slidenum">
              <a:rPr lang="en-US" smtClean="0"/>
              <a:t>‹#›</a:t>
            </a:fld>
            <a:endParaRPr lang="en-US"/>
          </a:p>
        </p:txBody>
      </p:sp>
    </p:spTree>
    <p:extLst>
      <p:ext uri="{BB962C8B-B14F-4D97-AF65-F5344CB8AC3E}">
        <p14:creationId xmlns:p14="http://schemas.microsoft.com/office/powerpoint/2010/main" val="391011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614F2FF-7B48-42B3-8226-A81217E92F88}" type="datetimeFigureOut">
              <a:rPr lang="en-US" smtClean="0"/>
              <a:t>9/16/2019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F7D7BF-2C69-4444-A835-E65B8AC2A4AE}" type="slidenum">
              <a:rPr lang="en-US" smtClean="0"/>
              <a:t>‹#›</a:t>
            </a:fld>
            <a:endParaRPr lang="en-US"/>
          </a:p>
        </p:txBody>
      </p:sp>
    </p:spTree>
    <p:extLst>
      <p:ext uri="{BB962C8B-B14F-4D97-AF65-F5344CB8AC3E}">
        <p14:creationId xmlns:p14="http://schemas.microsoft.com/office/powerpoint/2010/main" val="144380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614F2FF-7B48-42B3-8226-A81217E92F88}" type="datetimeFigureOut">
              <a:rPr lang="en-US" smtClean="0"/>
              <a:t>9/16/2019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3F7D7BF-2C69-4444-A835-E65B8AC2A4AE}" type="slidenum">
              <a:rPr lang="en-US" smtClean="0"/>
              <a:t>‹#›</a:t>
            </a:fld>
            <a:endParaRPr lang="en-US"/>
          </a:p>
        </p:txBody>
      </p:sp>
    </p:spTree>
    <p:extLst>
      <p:ext uri="{BB962C8B-B14F-4D97-AF65-F5344CB8AC3E}">
        <p14:creationId xmlns:p14="http://schemas.microsoft.com/office/powerpoint/2010/main" val="3313324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614F2FF-7B48-42B3-8226-A81217E92F88}" type="datetimeFigureOut">
              <a:rPr lang="en-US" smtClean="0"/>
              <a:t>9/16/2019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3F7D7BF-2C69-4444-A835-E65B8AC2A4AE}" type="slidenum">
              <a:rPr lang="en-US" smtClean="0"/>
              <a:t>‹#›</a:t>
            </a:fld>
            <a:endParaRPr lang="en-US"/>
          </a:p>
        </p:txBody>
      </p:sp>
    </p:spTree>
    <p:extLst>
      <p:ext uri="{BB962C8B-B14F-4D97-AF65-F5344CB8AC3E}">
        <p14:creationId xmlns:p14="http://schemas.microsoft.com/office/powerpoint/2010/main" val="140522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14F2FF-7B48-42B3-8226-A81217E92F88}" type="datetimeFigureOut">
              <a:rPr lang="en-US" smtClean="0"/>
              <a:t>9/16/2019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3F7D7BF-2C69-4444-A835-E65B8AC2A4AE}" type="slidenum">
              <a:rPr lang="en-US" smtClean="0"/>
              <a:t>‹#›</a:t>
            </a:fld>
            <a:endParaRPr lang="en-US"/>
          </a:p>
        </p:txBody>
      </p:sp>
    </p:spTree>
    <p:extLst>
      <p:ext uri="{BB962C8B-B14F-4D97-AF65-F5344CB8AC3E}">
        <p14:creationId xmlns:p14="http://schemas.microsoft.com/office/powerpoint/2010/main" val="2428593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5614F2FF-7B48-42B3-8226-A81217E92F88}" type="datetimeFigureOut">
              <a:rPr lang="en-US" smtClean="0"/>
              <a:t>9/16/2019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F7D7BF-2C69-4444-A835-E65B8AC2A4AE}" type="slidenum">
              <a:rPr lang="en-US" smtClean="0"/>
              <a:t>‹#›</a:t>
            </a:fld>
            <a:endParaRPr lang="en-US"/>
          </a:p>
        </p:txBody>
      </p:sp>
    </p:spTree>
    <p:extLst>
      <p:ext uri="{BB962C8B-B14F-4D97-AF65-F5344CB8AC3E}">
        <p14:creationId xmlns:p14="http://schemas.microsoft.com/office/powerpoint/2010/main" val="3611131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5614F2FF-7B48-42B3-8226-A81217E92F88}" type="datetimeFigureOut">
              <a:rPr lang="en-US" smtClean="0"/>
              <a:t>9/16/2019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3F7D7BF-2C69-4444-A835-E65B8AC2A4AE}" type="slidenum">
              <a:rPr lang="en-US" smtClean="0"/>
              <a:t>‹#›</a:t>
            </a:fld>
            <a:endParaRPr lang="en-US"/>
          </a:p>
        </p:txBody>
      </p:sp>
    </p:spTree>
    <p:extLst>
      <p:ext uri="{BB962C8B-B14F-4D97-AF65-F5344CB8AC3E}">
        <p14:creationId xmlns:p14="http://schemas.microsoft.com/office/powerpoint/2010/main" val="3762984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5614F2FF-7B48-42B3-8226-A81217E92F88}" type="datetimeFigureOut">
              <a:rPr lang="en-US" smtClean="0"/>
              <a:t>9/16/2019</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23F7D7BF-2C69-4444-A835-E65B8AC2A4AE}" type="slidenum">
              <a:rPr lang="en-US" smtClean="0"/>
              <a:t>‹#›</a:t>
            </a:fld>
            <a:endParaRPr lang="en-US"/>
          </a:p>
        </p:txBody>
      </p:sp>
    </p:spTree>
    <p:extLst>
      <p:ext uri="{BB962C8B-B14F-4D97-AF65-F5344CB8AC3E}">
        <p14:creationId xmlns:p14="http://schemas.microsoft.com/office/powerpoint/2010/main" val="23381805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eg"/><Relationship Id="rId13" Type="http://schemas.openxmlformats.org/officeDocument/2006/relationships/image" Target="../media/image10.png"/><Relationship Id="rId18" Type="http://schemas.openxmlformats.org/officeDocument/2006/relationships/image" Target="../media/image14.png"/><Relationship Id="rId3" Type="http://schemas.openxmlformats.org/officeDocument/2006/relationships/image" Target="../media/image1.png"/><Relationship Id="rId21" Type="http://schemas.openxmlformats.org/officeDocument/2006/relationships/image" Target="../media/image17.png"/><Relationship Id="rId7" Type="http://schemas.openxmlformats.org/officeDocument/2006/relationships/image" Target="../media/image4.jpeg"/><Relationship Id="rId12" Type="http://schemas.openxmlformats.org/officeDocument/2006/relationships/image" Target="../media/image9.png"/><Relationship Id="rId17" Type="http://schemas.openxmlformats.org/officeDocument/2006/relationships/image" Target="../media/image13.png"/><Relationship Id="rId2" Type="http://schemas.openxmlformats.org/officeDocument/2006/relationships/notesSlide" Target="../notesSlides/notesSlide1.xml"/><Relationship Id="rId16" Type="http://schemas.openxmlformats.org/officeDocument/2006/relationships/image" Target="../media/image12.jpg"/><Relationship Id="rId20" Type="http://schemas.openxmlformats.org/officeDocument/2006/relationships/image" Target="../media/image16.jpe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jpeg"/><Relationship Id="rId15" Type="http://schemas.openxmlformats.org/officeDocument/2006/relationships/hyperlink" Target="https://www.usgs.gov/products/data-and-tools/data-management" TargetMode="External"/><Relationship Id="rId10" Type="http://schemas.openxmlformats.org/officeDocument/2006/relationships/image" Target="../media/image7.png"/><Relationship Id="rId19" Type="http://schemas.openxmlformats.org/officeDocument/2006/relationships/image" Target="../media/image15.png"/><Relationship Id="rId4" Type="http://schemas.microsoft.com/office/2007/relationships/hdphoto" Target="../media/hdphoto1.wdp"/><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alphaModFix amt="43000"/>
            <a:extLst>
              <a:ext uri="{BEBA8EAE-BF5A-486C-A8C5-ECC9F3942E4B}">
                <a14:imgProps xmlns:a14="http://schemas.microsoft.com/office/drawing/2010/main">
                  <a14:imgLayer r:embed="rId4">
                    <a14:imgEffect>
                      <a14:brightnessContrast bright="16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554265" y="5039116"/>
            <a:ext cx="12920174" cy="1200329"/>
          </a:xfrm>
          <a:prstGeom prst="rect">
            <a:avLst/>
          </a:prstGeom>
          <a:solidFill>
            <a:schemeClr val="bg1">
              <a:alpha val="50000"/>
            </a:schemeClr>
          </a:solidFill>
          <a:ln w="12700">
            <a:solidFill>
              <a:schemeClr val="tx1"/>
            </a:solidFill>
          </a:ln>
        </p:spPr>
        <p:txBody>
          <a:bodyPr wrap="square" rtlCol="0">
            <a:spAutoFit/>
          </a:bodyPr>
          <a:lstStyle/>
          <a:p>
            <a:pPr algn="ctr"/>
            <a:r>
              <a:rPr lang="en-US" sz="7200" dirty="0">
                <a:latin typeface="Arial" panose="020B0604020202020204" pitchFamily="34" charset="0"/>
                <a:cs typeface="Arial" panose="020B0604020202020204" pitchFamily="34" charset="0"/>
              </a:rPr>
              <a:t>Introduction</a:t>
            </a:r>
          </a:p>
        </p:txBody>
      </p:sp>
      <p:sp>
        <p:nvSpPr>
          <p:cNvPr id="6" name="TextBox 5"/>
          <p:cNvSpPr txBox="1"/>
          <p:nvPr/>
        </p:nvSpPr>
        <p:spPr>
          <a:xfrm>
            <a:off x="30368993" y="5037319"/>
            <a:ext cx="12967942" cy="1200329"/>
          </a:xfrm>
          <a:prstGeom prst="rect">
            <a:avLst/>
          </a:prstGeom>
          <a:solidFill>
            <a:schemeClr val="bg1">
              <a:alpha val="50000"/>
            </a:schemeClr>
          </a:solidFill>
          <a:ln w="12700">
            <a:solidFill>
              <a:schemeClr val="tx1"/>
            </a:solidFill>
          </a:ln>
        </p:spPr>
        <p:txBody>
          <a:bodyPr wrap="square" rtlCol="0">
            <a:spAutoFit/>
          </a:bodyPr>
          <a:lstStyle/>
          <a:p>
            <a:pPr algn="ctr"/>
            <a:r>
              <a:rPr lang="en-US" sz="7200" dirty="0">
                <a:latin typeface="Arial" panose="020B0604020202020204" pitchFamily="34" charset="0"/>
                <a:cs typeface="Arial" panose="020B0604020202020204" pitchFamily="34" charset="0"/>
              </a:rPr>
              <a:t>Interactive Shiny App</a:t>
            </a:r>
          </a:p>
        </p:txBody>
      </p:sp>
      <p:sp>
        <p:nvSpPr>
          <p:cNvPr id="7" name="TextBox 6"/>
          <p:cNvSpPr txBox="1"/>
          <p:nvPr/>
        </p:nvSpPr>
        <p:spPr>
          <a:xfrm>
            <a:off x="15734468" y="4974469"/>
            <a:ext cx="12944469" cy="1200329"/>
          </a:xfrm>
          <a:prstGeom prst="rect">
            <a:avLst/>
          </a:prstGeom>
          <a:solidFill>
            <a:schemeClr val="bg1">
              <a:alpha val="50000"/>
            </a:schemeClr>
          </a:solidFill>
          <a:ln w="12700">
            <a:solidFill>
              <a:schemeClr val="tx1"/>
            </a:solidFill>
          </a:ln>
        </p:spPr>
        <p:txBody>
          <a:bodyPr wrap="square" rtlCol="0">
            <a:spAutoFit/>
          </a:bodyPr>
          <a:lstStyle/>
          <a:p>
            <a:pPr algn="ctr"/>
            <a:r>
              <a:rPr lang="en-US" sz="7200" dirty="0">
                <a:latin typeface="Arial" panose="020B0604020202020204" pitchFamily="34" charset="0"/>
                <a:cs typeface="Arial" panose="020B0604020202020204" pitchFamily="34" charset="0"/>
              </a:rPr>
              <a:t>Methodology</a:t>
            </a:r>
          </a:p>
        </p:txBody>
      </p:sp>
      <p:pic>
        <p:nvPicPr>
          <p:cNvPr id="8" name="Picture 2"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8573" y="548709"/>
            <a:ext cx="3312584" cy="3687184"/>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9" name="Picture 8" descr="A close up of a sign&#10;&#10;Description automatically generated">
            <a:extLst>
              <a:ext uri="{FF2B5EF4-FFF2-40B4-BE49-F238E27FC236}">
                <a16:creationId xmlns:a16="http://schemas.microsoft.com/office/drawing/2014/main" id="{F2530A7E-427A-4DF8-8CCF-678193A68B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223753" y="450241"/>
            <a:ext cx="4268498" cy="1326438"/>
          </a:xfrm>
          <a:prstGeom prst="rect">
            <a:avLst/>
          </a:prstGeom>
          <a:solidFill>
            <a:schemeClr val="bg1">
              <a:alpha val="50000"/>
            </a:schemeClr>
          </a:solidFill>
          <a:ln w="12700">
            <a:solidFill>
              <a:schemeClr val="tx1"/>
            </a:solidFill>
          </a:ln>
        </p:spPr>
      </p:pic>
      <p:sp>
        <p:nvSpPr>
          <p:cNvPr id="11" name="TextBox 10">
            <a:extLst>
              <a:ext uri="{FF2B5EF4-FFF2-40B4-BE49-F238E27FC236}">
                <a16:creationId xmlns:a16="http://schemas.microsoft.com/office/drawing/2014/main" id="{1940000C-8F8E-46C3-B1E3-382C8FAFC52E}"/>
              </a:ext>
            </a:extLst>
          </p:cNvPr>
          <p:cNvSpPr txBox="1"/>
          <p:nvPr/>
        </p:nvSpPr>
        <p:spPr>
          <a:xfrm>
            <a:off x="30464532" y="29913613"/>
            <a:ext cx="12920173" cy="2554545"/>
          </a:xfrm>
          <a:prstGeom prst="rect">
            <a:avLst/>
          </a:prstGeom>
          <a:solidFill>
            <a:schemeClr val="bg1">
              <a:alpha val="50000"/>
            </a:schemeClr>
          </a:solidFill>
          <a:ln w="12700">
            <a:solidFill>
              <a:schemeClr val="tx1"/>
            </a:solidFill>
          </a:ln>
        </p:spPr>
        <p:txBody>
          <a:bodyPr wrap="square" rtlCol="0">
            <a:spAutoFit/>
          </a:bodyPr>
          <a:lstStyle/>
          <a:p>
            <a:r>
              <a:rPr lang="en-US" sz="2000" b="1" dirty="0">
                <a:latin typeface="Arial" panose="020B0604020202020204" pitchFamily="34" charset="0"/>
                <a:cs typeface="Arial" panose="020B0604020202020204" pitchFamily="34" charset="0"/>
              </a:rPr>
              <a:t>Acknowledgments:</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Dan Maxwell - Associate University Librarian at the University of Florida</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Plato Smith - Data Management Librarian at the University of Florida</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Robert Phillips - Information Technologist, George A. </a:t>
            </a:r>
            <a:r>
              <a:rPr lang="en-US" sz="2000" dirty="0" err="1">
                <a:latin typeface="Arial" panose="020B0604020202020204" pitchFamily="34" charset="0"/>
                <a:cs typeface="Arial" panose="020B0604020202020204" pitchFamily="34" charset="0"/>
              </a:rPr>
              <a:t>Smathers</a:t>
            </a:r>
            <a:r>
              <a:rPr lang="en-US" sz="2000" dirty="0">
                <a:latin typeface="Arial" panose="020B0604020202020204" pitchFamily="34" charset="0"/>
                <a:cs typeface="Arial" panose="020B0604020202020204" pitchFamily="34" charset="0"/>
              </a:rPr>
              <a:t> Libraries at the University of Florida</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Peter Fredrick - Research Professor in the Department of Wildlife Ecology and Conservation at the University of Florida</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Steve Beck - Research Coordinator for Lone Cabbage Reef Restoration Project at the University of Florida</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Sarah Meyer - Health Sciences Librarian at the University of Florida</a:t>
            </a:r>
          </a:p>
        </p:txBody>
      </p:sp>
      <p:pic>
        <p:nvPicPr>
          <p:cNvPr id="12" name="Picture 4" descr="Image result for snre logo u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223753" y="2689981"/>
            <a:ext cx="4268498" cy="1413473"/>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14" name="Picture 2" descr="Image result for uF arcs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71950" y="450242"/>
            <a:ext cx="4017707" cy="3785650"/>
          </a:xfrm>
          <a:prstGeom prst="rect">
            <a:avLst/>
          </a:prstGeom>
          <a:solidFill>
            <a:schemeClr val="accent1">
              <a:alpha val="50000"/>
            </a:schemeClr>
          </a:solidFill>
          <a:ln>
            <a:solidFill>
              <a:schemeClr val="tx1">
                <a:alpha val="99000"/>
              </a:schemeClr>
            </a:solidFill>
          </a:ln>
        </p:spPr>
      </p:pic>
      <p:sp>
        <p:nvSpPr>
          <p:cNvPr id="16" name="TextBox 15">
            <a:extLst>
              <a:ext uri="{FF2B5EF4-FFF2-40B4-BE49-F238E27FC236}">
                <a16:creationId xmlns:a16="http://schemas.microsoft.com/office/drawing/2014/main" id="{1940000C-8F8E-46C3-B1E3-382C8FAFC52E}"/>
              </a:ext>
            </a:extLst>
          </p:cNvPr>
          <p:cNvSpPr txBox="1"/>
          <p:nvPr/>
        </p:nvSpPr>
        <p:spPr>
          <a:xfrm>
            <a:off x="8615529" y="450241"/>
            <a:ext cx="27182351" cy="3785652"/>
          </a:xfrm>
          <a:prstGeom prst="rect">
            <a:avLst/>
          </a:prstGeom>
          <a:solidFill>
            <a:schemeClr val="bg1">
              <a:alpha val="50000"/>
            </a:schemeClr>
          </a:solidFill>
          <a:ln w="19050">
            <a:solidFill>
              <a:schemeClr val="tx1"/>
            </a:solidFill>
          </a:ln>
        </p:spPr>
        <p:txBody>
          <a:bodyPr wrap="square" rtlCol="0">
            <a:spAutoFit/>
          </a:bodyPr>
          <a:lstStyle/>
          <a:p>
            <a:pPr algn="ctr"/>
            <a:r>
              <a:rPr lang="en-US" sz="12000" b="1" dirty="0">
                <a:ln>
                  <a:solidFill>
                    <a:schemeClr val="bg1"/>
                  </a:solidFill>
                </a:ln>
                <a:latin typeface="Arial" panose="020B0604020202020204" pitchFamily="34" charset="0"/>
                <a:cs typeface="Arial" panose="020B0604020202020204" pitchFamily="34" charset="0"/>
              </a:rPr>
              <a:t>Big Changes in the Big Bend:</a:t>
            </a:r>
          </a:p>
          <a:p>
            <a:pPr algn="ctr"/>
            <a:r>
              <a:rPr lang="en-US" sz="12000" b="1" dirty="0">
                <a:ln>
                  <a:solidFill>
                    <a:schemeClr val="bg1"/>
                  </a:solidFill>
                </a:ln>
                <a:latin typeface="Arial" panose="020B0604020202020204" pitchFamily="34" charset="0"/>
                <a:cs typeface="Arial" panose="020B0604020202020204" pitchFamily="34" charset="0"/>
              </a:rPr>
              <a:t>A Data Management Story</a:t>
            </a:r>
          </a:p>
        </p:txBody>
      </p:sp>
      <p:sp>
        <p:nvSpPr>
          <p:cNvPr id="19" name="Rectangle 18"/>
          <p:cNvSpPr/>
          <p:nvPr/>
        </p:nvSpPr>
        <p:spPr>
          <a:xfrm>
            <a:off x="30368993" y="24759155"/>
            <a:ext cx="12967942" cy="1200329"/>
          </a:xfrm>
          <a:prstGeom prst="rect">
            <a:avLst/>
          </a:prstGeom>
          <a:solidFill>
            <a:schemeClr val="bg1">
              <a:alpha val="50000"/>
            </a:schemeClr>
          </a:solidFill>
          <a:ln w="12700">
            <a:solidFill>
              <a:schemeClr val="tx1"/>
            </a:solidFill>
          </a:ln>
        </p:spPr>
        <p:txBody>
          <a:bodyPr wrap="square">
            <a:spAutoFit/>
          </a:bodyPr>
          <a:lstStyle/>
          <a:p>
            <a:pPr algn="ctr"/>
            <a:r>
              <a:rPr lang="en-US" sz="7200" dirty="0">
                <a:latin typeface="Arial" panose="020B0604020202020204" pitchFamily="34" charset="0"/>
                <a:cs typeface="Arial" panose="020B0604020202020204" pitchFamily="34" charset="0"/>
              </a:rPr>
              <a:t>Future Data Work </a:t>
            </a:r>
          </a:p>
        </p:txBody>
      </p:sp>
      <p:pic>
        <p:nvPicPr>
          <p:cNvPr id="20" name="Picture 19" descr="A close up of a sign&#10;&#10;Description automatically generated">
            <a:extLst>
              <a:ext uri="{FF2B5EF4-FFF2-40B4-BE49-F238E27FC236}">
                <a16:creationId xmlns:a16="http://schemas.microsoft.com/office/drawing/2014/main" id="{CF761014-10AE-41C7-AEB4-06191013D35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915705" y="1093676"/>
            <a:ext cx="2129787" cy="2079078"/>
          </a:xfrm>
          <a:prstGeom prst="rect">
            <a:avLst/>
          </a:prstGeom>
        </p:spPr>
      </p:pic>
      <p:pic>
        <p:nvPicPr>
          <p:cNvPr id="22" name="Picture 21"/>
          <p:cNvPicPr>
            <a:picLocks noChangeAspect="1"/>
          </p:cNvPicPr>
          <p:nvPr/>
        </p:nvPicPr>
        <p:blipFill rotWithShape="1">
          <a:blip r:embed="rId10"/>
          <a:srcRect l="29839" t="8890" r="28293" b="5166"/>
          <a:stretch/>
        </p:blipFill>
        <p:spPr>
          <a:xfrm>
            <a:off x="695022" y="22286236"/>
            <a:ext cx="8342821" cy="9264380"/>
          </a:xfrm>
          <a:prstGeom prst="rect">
            <a:avLst/>
          </a:prstGeom>
          <a:ln w="12700">
            <a:solidFill>
              <a:schemeClr val="tx1"/>
            </a:solidFill>
          </a:ln>
        </p:spPr>
      </p:pic>
      <p:pic>
        <p:nvPicPr>
          <p:cNvPr id="23" name="Picture 22"/>
          <p:cNvPicPr>
            <a:picLocks noChangeAspect="1"/>
          </p:cNvPicPr>
          <p:nvPr/>
        </p:nvPicPr>
        <p:blipFill rotWithShape="1">
          <a:blip r:embed="rId11"/>
          <a:srcRect l="48" t="2023" b="6125"/>
          <a:stretch/>
        </p:blipFill>
        <p:spPr>
          <a:xfrm>
            <a:off x="15734466" y="15897004"/>
            <a:ext cx="10577505" cy="6588635"/>
          </a:xfrm>
          <a:prstGeom prst="rect">
            <a:avLst/>
          </a:prstGeom>
          <a:ln w="12700">
            <a:solidFill>
              <a:schemeClr val="tx1"/>
            </a:solidFill>
          </a:ln>
        </p:spPr>
      </p:pic>
      <p:pic>
        <p:nvPicPr>
          <p:cNvPr id="24" name="Picture 23"/>
          <p:cNvPicPr>
            <a:picLocks noChangeAspect="1"/>
          </p:cNvPicPr>
          <p:nvPr/>
        </p:nvPicPr>
        <p:blipFill rotWithShape="1">
          <a:blip r:embed="rId12"/>
          <a:srcRect l="14301" t="8512" r="33741" b="24609"/>
          <a:stretch/>
        </p:blipFill>
        <p:spPr>
          <a:xfrm>
            <a:off x="740767" y="15398637"/>
            <a:ext cx="8382270" cy="5692516"/>
          </a:xfrm>
          <a:prstGeom prst="rect">
            <a:avLst/>
          </a:prstGeom>
          <a:ln w="12700">
            <a:solidFill>
              <a:schemeClr val="tx1"/>
            </a:solidFill>
          </a:ln>
        </p:spPr>
      </p:pic>
      <p:pic>
        <p:nvPicPr>
          <p:cNvPr id="25" name="Picture 24"/>
          <p:cNvPicPr>
            <a:picLocks noChangeAspect="1"/>
          </p:cNvPicPr>
          <p:nvPr/>
        </p:nvPicPr>
        <p:blipFill>
          <a:blip r:embed="rId13"/>
          <a:stretch>
            <a:fillRect/>
          </a:stretch>
        </p:blipFill>
        <p:spPr>
          <a:xfrm>
            <a:off x="34954665" y="15328680"/>
            <a:ext cx="8382270" cy="7998516"/>
          </a:xfrm>
          <a:prstGeom prst="rect">
            <a:avLst/>
          </a:prstGeom>
          <a:ln w="12700">
            <a:solidFill>
              <a:schemeClr val="tx1"/>
            </a:solidFill>
          </a:ln>
        </p:spPr>
      </p:pic>
      <p:sp>
        <p:nvSpPr>
          <p:cNvPr id="26" name="Right Arrow 25"/>
          <p:cNvSpPr/>
          <p:nvPr/>
        </p:nvSpPr>
        <p:spPr>
          <a:xfrm rot="1234171">
            <a:off x="9793149" y="18512697"/>
            <a:ext cx="5283200" cy="2794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rot="19397287">
            <a:off x="10241799" y="22630874"/>
            <a:ext cx="5283200" cy="2794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a:off x="28516465" y="17825137"/>
            <a:ext cx="5156087" cy="2794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p:cNvPicPr>
            <a:picLocks noChangeAspect="1"/>
          </p:cNvPicPr>
          <p:nvPr/>
        </p:nvPicPr>
        <p:blipFill rotWithShape="1">
          <a:blip r:embed="rId14">
            <a:extLst>
              <a:ext uri="{28A0092B-C50C-407E-A947-70E740481C1C}">
                <a14:useLocalDpi xmlns:a14="http://schemas.microsoft.com/office/drawing/2010/main" val="0"/>
              </a:ext>
            </a:extLst>
          </a:blip>
          <a:srcRect l="3924" t="12205" r="4161" b="8410"/>
          <a:stretch/>
        </p:blipFill>
        <p:spPr>
          <a:xfrm>
            <a:off x="15734466" y="11833682"/>
            <a:ext cx="12944470" cy="3207669"/>
          </a:xfrm>
          <a:prstGeom prst="rect">
            <a:avLst/>
          </a:prstGeom>
          <a:ln w="12700">
            <a:solidFill>
              <a:schemeClr val="tx1"/>
            </a:solidFill>
          </a:ln>
        </p:spPr>
      </p:pic>
      <p:sp>
        <p:nvSpPr>
          <p:cNvPr id="30" name="TextBox 29"/>
          <p:cNvSpPr txBox="1"/>
          <p:nvPr/>
        </p:nvSpPr>
        <p:spPr>
          <a:xfrm>
            <a:off x="608573" y="6714772"/>
            <a:ext cx="6706628" cy="7848302"/>
          </a:xfrm>
          <a:prstGeom prst="rect">
            <a:avLst/>
          </a:prstGeom>
          <a:solidFill>
            <a:schemeClr val="bg1">
              <a:alpha val="50000"/>
            </a:schemeClr>
          </a:solidFill>
          <a:ln w="12700">
            <a:solidFill>
              <a:schemeClr val="tx1"/>
            </a:solidFill>
          </a:ln>
        </p:spPr>
        <p:txBody>
          <a:bodyPr wrap="square" rtlCol="0">
            <a:spAutoFit/>
          </a:bodyPr>
          <a:lstStyle/>
          <a:p>
            <a:r>
              <a:rPr lang="en-US" sz="2800" dirty="0">
                <a:latin typeface="Arial" panose="020B0604020202020204" pitchFamily="34" charset="0"/>
                <a:cs typeface="Arial" panose="020B0604020202020204" pitchFamily="34" charset="0"/>
              </a:rPr>
              <a:t>The Lone Cabbage Reef (LCR) restoration project is NFWF funded to restore the LCR oyster reef to historic oyster count levels by reconstructing and elevating the existing reef. Oysters counts, oyster length measurements, water quality observations all need to be collected to observe changes pre- and post- reconstruction. These data are considered to be “living data”.</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“Living data” are defined as data which are continuously collected and added to existing collected data. Living data are challenging with from a data  management perspective because the data (by design) continuously change as new data are collected. </a:t>
            </a:r>
          </a:p>
        </p:txBody>
      </p:sp>
      <p:sp>
        <p:nvSpPr>
          <p:cNvPr id="31" name="TextBox 30"/>
          <p:cNvSpPr txBox="1"/>
          <p:nvPr/>
        </p:nvSpPr>
        <p:spPr>
          <a:xfrm>
            <a:off x="15734466" y="15213971"/>
            <a:ext cx="12944470" cy="369332"/>
          </a:xfrm>
          <a:prstGeom prst="rect">
            <a:avLst/>
          </a:prstGeom>
          <a:solidFill>
            <a:schemeClr val="bg1">
              <a:alpha val="50000"/>
            </a:schemeClr>
          </a:solidFill>
          <a:ln w="12700">
            <a:solidFill>
              <a:schemeClr val="tx1"/>
            </a:solidFill>
          </a:ln>
        </p:spPr>
        <p:txBody>
          <a:bodyPr wrap="square" rtlCol="0">
            <a:spAutoFit/>
          </a:bodyPr>
          <a:lstStyle/>
          <a:p>
            <a:r>
              <a:rPr lang="en-US" dirty="0">
                <a:latin typeface="Arial" panose="020B0604020202020204" pitchFamily="34" charset="0"/>
                <a:cs typeface="Arial" panose="020B0604020202020204" pitchFamily="34" charset="0"/>
              </a:rPr>
              <a:t>Figure 3- USGS Data Management Guidelines (</a:t>
            </a:r>
            <a:r>
              <a:rPr lang="en-US" dirty="0">
                <a:latin typeface="Arial" panose="020B0604020202020204" pitchFamily="34" charset="0"/>
                <a:cs typeface="Arial" panose="020B0604020202020204" pitchFamily="34" charset="0"/>
                <a:hlinkClick r:id="rId15"/>
              </a:rPr>
              <a:t>https://www.usgs.gov/products/data-and-tools/data-management</a:t>
            </a:r>
            <a:r>
              <a:rPr lang="en-US" dirty="0">
                <a:latin typeface="Arial" panose="020B0604020202020204" pitchFamily="34" charset="0"/>
                <a:cs typeface="Arial" panose="020B0604020202020204" pitchFamily="34" charset="0"/>
              </a:rPr>
              <a:t>)</a:t>
            </a:r>
          </a:p>
        </p:txBody>
      </p:sp>
      <p:sp>
        <p:nvSpPr>
          <p:cNvPr id="32" name="TextBox 31"/>
          <p:cNvSpPr txBox="1"/>
          <p:nvPr/>
        </p:nvSpPr>
        <p:spPr>
          <a:xfrm>
            <a:off x="15734467" y="23327195"/>
            <a:ext cx="12944470" cy="9140964"/>
          </a:xfrm>
          <a:prstGeom prst="rect">
            <a:avLst/>
          </a:prstGeom>
          <a:solidFill>
            <a:schemeClr val="bg1">
              <a:alpha val="50000"/>
            </a:schemeClr>
          </a:solidFill>
          <a:ln w="12700">
            <a:solidFill>
              <a:schemeClr val="tx1"/>
            </a:solidFill>
          </a:ln>
        </p:spPr>
        <p:txBody>
          <a:bodyPr wrap="square" rtlCol="0">
            <a:spAutoFit/>
          </a:bodyPr>
          <a:lstStyle/>
          <a:p>
            <a:r>
              <a:rPr lang="en-US" sz="2800" b="1" dirty="0">
                <a:latin typeface="Arial" panose="020B0604020202020204" pitchFamily="34" charset="0"/>
                <a:cs typeface="Arial" panose="020B0604020202020204" pitchFamily="34" charset="0"/>
              </a:rPr>
              <a:t>QA/QC DURING DATA ENTRY:</a:t>
            </a:r>
          </a:p>
          <a:p>
            <a:r>
              <a:rPr lang="en-US" sz="2800" b="1" i="1" dirty="0">
                <a:latin typeface="Arial" panose="020B0604020202020204" pitchFamily="34" charset="0"/>
                <a:cs typeface="Arial" panose="020B0604020202020204" pitchFamily="34" charset="0"/>
              </a:rPr>
              <a:t>Paper data sheets to electronic records</a:t>
            </a:r>
          </a:p>
          <a:p>
            <a:r>
              <a:rPr lang="en-US" sz="2800" dirty="0">
                <a:latin typeface="Arial" panose="020B0604020202020204" pitchFamily="34" charset="0"/>
                <a:cs typeface="Arial" panose="020B0604020202020204" pitchFamily="34" charset="0"/>
              </a:rPr>
              <a:t>The process of transferring data from paper datasheets to electronic form is a common source of potential errors. Double data entry and added QA/QC procedures help ensure data integrity. </a:t>
            </a:r>
          </a:p>
          <a:p>
            <a:endParaRPr lang="en-US" sz="2800" dirty="0">
              <a:latin typeface="Arial" panose="020B0604020202020204" pitchFamily="34" charset="0"/>
              <a:cs typeface="Arial" panose="020B0604020202020204" pitchFamily="34" charset="0"/>
            </a:endParaRPr>
          </a:p>
          <a:p>
            <a:r>
              <a:rPr lang="en-US" sz="2800" b="1" i="1" dirty="0">
                <a:latin typeface="Arial" panose="020B0604020202020204" pitchFamily="34" charset="0"/>
                <a:cs typeface="Arial" panose="020B0604020202020204" pitchFamily="34" charset="0"/>
              </a:rPr>
              <a:t>Transfer electronic records from sensor to database</a:t>
            </a:r>
          </a:p>
          <a:p>
            <a:r>
              <a:rPr lang="en-US" sz="2800" dirty="0">
                <a:latin typeface="Arial" panose="020B0604020202020204" pitchFamily="34" charset="0"/>
                <a:cs typeface="Arial" panose="020B0604020202020204" pitchFamily="34" charset="0"/>
              </a:rPr>
              <a:t>When individually collected sensor data files are transported back to the lab these files must be checked for errors and the data amended to an existing database to provide a continuous record of the water quality observations of interest.  In our project this is done by: </a:t>
            </a:r>
          </a:p>
          <a:p>
            <a:endParaRPr lang="en-US" sz="2800" dirty="0">
              <a:latin typeface="Arial" panose="020B0604020202020204" pitchFamily="34" charset="0"/>
              <a:cs typeface="Arial" panose="020B0604020202020204" pitchFamily="34" charset="0"/>
            </a:endParaRPr>
          </a:p>
          <a:p>
            <a:r>
              <a:rPr lang="en-US" sz="2800" b="1" i="1" dirty="0">
                <a:latin typeface="Arial" panose="020B0604020202020204" pitchFamily="34" charset="0"/>
                <a:cs typeface="Arial" panose="020B0604020202020204" pitchFamily="34" charset="0"/>
              </a:rPr>
              <a:t>Step 1. </a:t>
            </a:r>
            <a:r>
              <a:rPr lang="en-US" sz="2800" dirty="0">
                <a:latin typeface="Arial" panose="020B0604020202020204" pitchFamily="34" charset="0"/>
                <a:cs typeface="Arial" panose="020B0604020202020204" pitchFamily="34" charset="0"/>
              </a:rPr>
              <a:t>Automated data import using custom Python code for initial QA/QC and storing in </a:t>
            </a:r>
            <a:r>
              <a:rPr lang="en-US" sz="2800" dirty="0" err="1">
                <a:latin typeface="Arial" panose="020B0604020202020204" pitchFamily="34" charset="0"/>
                <a:cs typeface="Arial" panose="020B0604020202020204" pitchFamily="34" charset="0"/>
              </a:rPr>
              <a:t>mySQL</a:t>
            </a:r>
            <a:r>
              <a:rPr lang="en-US" sz="2800" dirty="0">
                <a:latin typeface="Arial" panose="020B0604020202020204" pitchFamily="34" charset="0"/>
                <a:cs typeface="Arial" panose="020B0604020202020204" pitchFamily="34" charset="0"/>
              </a:rPr>
              <a:t> database for storage.</a:t>
            </a:r>
          </a:p>
          <a:p>
            <a:endParaRPr lang="en-US" sz="2800" dirty="0">
              <a:latin typeface="Arial" panose="020B0604020202020204" pitchFamily="34" charset="0"/>
              <a:cs typeface="Arial" panose="020B0604020202020204" pitchFamily="34" charset="0"/>
            </a:endParaRPr>
          </a:p>
          <a:p>
            <a:r>
              <a:rPr lang="en-US" sz="2800" b="1" i="1" dirty="0">
                <a:latin typeface="Arial" panose="020B0604020202020204" pitchFamily="34" charset="0"/>
                <a:cs typeface="Arial" panose="020B0604020202020204" pitchFamily="34" charset="0"/>
              </a:rPr>
              <a:t>Step 2. </a:t>
            </a:r>
            <a:r>
              <a:rPr lang="en-US" sz="2800" dirty="0">
                <a:latin typeface="Arial" panose="020B0604020202020204" pitchFamily="34" charset="0"/>
                <a:cs typeface="Arial" panose="020B0604020202020204" pitchFamily="34" charset="0"/>
              </a:rPr>
              <a:t>Create a series of checks to ensure data integrity, using data analysis software (</a:t>
            </a:r>
            <a:r>
              <a:rPr lang="en-US" sz="2800" dirty="0" err="1">
                <a:latin typeface="Arial" panose="020B0604020202020204" pitchFamily="34" charset="0"/>
                <a:cs typeface="Arial" panose="020B0604020202020204" pitchFamily="34" charset="0"/>
              </a:rPr>
              <a:t>i.e</a:t>
            </a:r>
            <a:r>
              <a:rPr lang="en-US" sz="2800" dirty="0">
                <a:latin typeface="Arial" panose="020B0604020202020204" pitchFamily="34" charset="0"/>
                <a:cs typeface="Arial" panose="020B0604020202020204" pitchFamily="34" charset="0"/>
              </a:rPr>
              <a:t> R, python). </a:t>
            </a:r>
          </a:p>
          <a:p>
            <a:endParaRPr lang="en-US" sz="2800" b="1" dirty="0">
              <a:latin typeface="Arial" panose="020B0604020202020204" pitchFamily="34" charset="0"/>
              <a:cs typeface="Arial" panose="020B0604020202020204" pitchFamily="34" charset="0"/>
            </a:endParaRPr>
          </a:p>
          <a:p>
            <a:r>
              <a:rPr lang="en-US" sz="2800" b="1" i="1" dirty="0">
                <a:latin typeface="Arial" panose="020B0604020202020204" pitchFamily="34" charset="0"/>
                <a:cs typeface="Arial" panose="020B0604020202020204" pitchFamily="34" charset="0"/>
              </a:rPr>
              <a:t>Step 3</a:t>
            </a:r>
            <a:r>
              <a:rPr lang="en-US" sz="2800" b="1" dirty="0">
                <a:latin typeface="Arial" panose="020B0604020202020204" pitchFamily="34" charset="0"/>
                <a:cs typeface="Arial" panose="020B0604020202020204" pitchFamily="34" charset="0"/>
              </a:rPr>
              <a:t>.</a:t>
            </a:r>
            <a:r>
              <a:rPr lang="en-US" sz="2800" dirty="0">
                <a:latin typeface="Arial" panose="020B0604020202020204" pitchFamily="34" charset="0"/>
                <a:cs typeface="Arial" panose="020B0604020202020204" pitchFamily="34" charset="0"/>
              </a:rPr>
              <a:t> Create visualizations and summary tables, , using data analysis software (</a:t>
            </a:r>
            <a:r>
              <a:rPr lang="en-US" sz="2800" dirty="0" err="1">
                <a:latin typeface="Arial" panose="020B0604020202020204" pitchFamily="34" charset="0"/>
                <a:cs typeface="Arial" panose="020B0604020202020204" pitchFamily="34" charset="0"/>
              </a:rPr>
              <a:t>i.e</a:t>
            </a:r>
            <a:r>
              <a:rPr lang="en-US" sz="2800" dirty="0">
                <a:latin typeface="Arial" panose="020B0604020202020204" pitchFamily="34" charset="0"/>
                <a:cs typeface="Arial" panose="020B0604020202020204" pitchFamily="34" charset="0"/>
              </a:rPr>
              <a:t> R).</a:t>
            </a:r>
          </a:p>
          <a:p>
            <a:endParaRPr lang="en-US" sz="2800" dirty="0"/>
          </a:p>
        </p:txBody>
      </p:sp>
      <p:sp>
        <p:nvSpPr>
          <p:cNvPr id="33" name="TextBox 32"/>
          <p:cNvSpPr txBox="1"/>
          <p:nvPr/>
        </p:nvSpPr>
        <p:spPr>
          <a:xfrm>
            <a:off x="15734466" y="6724118"/>
            <a:ext cx="12944469" cy="5109091"/>
          </a:xfrm>
          <a:prstGeom prst="rect">
            <a:avLst/>
          </a:prstGeom>
          <a:solidFill>
            <a:schemeClr val="bg1">
              <a:alpha val="50000"/>
            </a:schemeClr>
          </a:solidFill>
          <a:ln w="12700">
            <a:solidFill>
              <a:schemeClr val="tx1"/>
            </a:solidFill>
          </a:ln>
        </p:spPr>
        <p:txBody>
          <a:bodyPr wrap="square" rtlCol="0">
            <a:spAutoFit/>
          </a:bodyPr>
          <a:lstStyle/>
          <a:p>
            <a:r>
              <a:rPr lang="en-US" sz="2800" dirty="0">
                <a:latin typeface="Arial" panose="020B0604020202020204" pitchFamily="34" charset="0"/>
                <a:cs typeface="Arial" panose="020B0604020202020204" pitchFamily="34" charset="0"/>
              </a:rPr>
              <a:t>The Methodology behind our project’s workflow is designed based on the USGS Data Management Guidelines. All aspects of the workflow need to be planned prior to data collection. The Guidelines include:</a:t>
            </a:r>
          </a:p>
          <a:p>
            <a:endParaRPr lang="en-US" sz="2800" dirty="0">
              <a:latin typeface="Arial" panose="020B0604020202020204" pitchFamily="34" charset="0"/>
              <a:cs typeface="Arial" panose="020B0604020202020204" pitchFamily="34" charset="0"/>
            </a:endParaRPr>
          </a:p>
          <a:p>
            <a:pPr marL="514350" indent="-514350">
              <a:buAutoNum type="arabicParenR"/>
            </a:pPr>
            <a:r>
              <a:rPr lang="en-US" sz="2800" dirty="0">
                <a:latin typeface="Arial" panose="020B0604020202020204" pitchFamily="34" charset="0"/>
                <a:cs typeface="Arial" panose="020B0604020202020204" pitchFamily="34" charset="0"/>
              </a:rPr>
              <a:t>Plan- Planning on what data will be collected and how to manage it </a:t>
            </a:r>
          </a:p>
          <a:p>
            <a:pPr marL="514350" indent="-514350">
              <a:buAutoNum type="arabicParenR"/>
            </a:pPr>
            <a:r>
              <a:rPr lang="en-US" sz="2800" dirty="0">
                <a:latin typeface="Arial" panose="020B0604020202020204" pitchFamily="34" charset="0"/>
                <a:cs typeface="Arial" panose="020B0604020202020204" pitchFamily="34" charset="0"/>
              </a:rPr>
              <a:t>Acquire- How data will be collected and how that process will be standardized</a:t>
            </a:r>
          </a:p>
          <a:p>
            <a:pPr marL="514350" indent="-514350">
              <a:buAutoNum type="arabicParenR"/>
            </a:pPr>
            <a:r>
              <a:rPr lang="en-US" sz="2800" dirty="0">
                <a:latin typeface="Arial" panose="020B0604020202020204" pitchFamily="34" charset="0"/>
                <a:cs typeface="Arial" panose="020B0604020202020204" pitchFamily="34" charset="0"/>
              </a:rPr>
              <a:t>Process- How data will be processed, QA/ QC procedures</a:t>
            </a:r>
          </a:p>
          <a:p>
            <a:pPr marL="514350" indent="-514350">
              <a:buAutoNum type="arabicParenR"/>
            </a:pPr>
            <a:r>
              <a:rPr lang="en-US" sz="2800" dirty="0">
                <a:latin typeface="Arial" panose="020B0604020202020204" pitchFamily="34" charset="0"/>
                <a:cs typeface="Arial" panose="020B0604020202020204" pitchFamily="34" charset="0"/>
              </a:rPr>
              <a:t>Analyze- What analysis needs to be performed on data?</a:t>
            </a:r>
          </a:p>
          <a:p>
            <a:pPr marL="514350" indent="-514350">
              <a:buAutoNum type="arabicParenR"/>
            </a:pPr>
            <a:r>
              <a:rPr lang="en-US" sz="2800" dirty="0">
                <a:latin typeface="Arial" panose="020B0604020202020204" pitchFamily="34" charset="0"/>
                <a:cs typeface="Arial" panose="020B0604020202020204" pitchFamily="34" charset="0"/>
              </a:rPr>
              <a:t>Preserve- A plan for storing  and preserving data</a:t>
            </a:r>
          </a:p>
          <a:p>
            <a:pPr marL="514350" indent="-514350">
              <a:buAutoNum type="arabicParenR"/>
            </a:pPr>
            <a:r>
              <a:rPr lang="en-US" sz="2800" dirty="0">
                <a:latin typeface="Arial" panose="020B0604020202020204" pitchFamily="34" charset="0"/>
                <a:cs typeface="Arial" panose="020B0604020202020204" pitchFamily="34" charset="0"/>
              </a:rPr>
              <a:t>Publish/Share- A plan for making data available in a standardized format for publishing and sharing</a:t>
            </a:r>
          </a:p>
          <a:p>
            <a:endParaRPr lang="en-US" b="1"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9B2350E1-7744-4954-91DC-E0EB520F2F31}"/>
              </a:ext>
            </a:extLst>
          </p:cNvPr>
          <p:cNvSpPr txBox="1"/>
          <p:nvPr/>
        </p:nvSpPr>
        <p:spPr>
          <a:xfrm>
            <a:off x="30464532" y="26517101"/>
            <a:ext cx="12920173" cy="1815882"/>
          </a:xfrm>
          <a:prstGeom prst="rect">
            <a:avLst/>
          </a:prstGeom>
          <a:solidFill>
            <a:schemeClr val="bg1">
              <a:alpha val="50000"/>
            </a:schemeClr>
          </a:solidFill>
          <a:ln w="12700">
            <a:solidFill>
              <a:schemeClr val="tx1"/>
            </a:solidFill>
          </a:ln>
        </p:spPr>
        <p:txBody>
          <a:bodyPr wrap="square" rtlCol="0">
            <a:spAutoFit/>
          </a:bodyPr>
          <a:lstStyle/>
          <a:p>
            <a:r>
              <a:rPr lang="en-US" sz="2800" dirty="0">
                <a:latin typeface="Arial" panose="020B0604020202020204" pitchFamily="34" charset="0"/>
                <a:cs typeface="Arial" panose="020B0604020202020204" pitchFamily="34" charset="0"/>
              </a:rPr>
              <a:t>Future data work includes creating a custom R package for the LCR project, which will create tables and figures simply and quickly. Having the custom package will save time and automate creating figures for reports and publications. </a:t>
            </a:r>
            <a:endParaRPr lang="en-US" sz="2800" b="1"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7178637D-9491-4615-99A0-D65167D2788D}"/>
              </a:ext>
            </a:extLst>
          </p:cNvPr>
          <p:cNvSpPr txBox="1"/>
          <p:nvPr/>
        </p:nvSpPr>
        <p:spPr>
          <a:xfrm>
            <a:off x="30478765" y="6765773"/>
            <a:ext cx="12920173" cy="7417415"/>
          </a:xfrm>
          <a:prstGeom prst="rect">
            <a:avLst/>
          </a:prstGeom>
          <a:solidFill>
            <a:schemeClr val="bg1">
              <a:alpha val="50000"/>
            </a:schemeClr>
          </a:solidFill>
          <a:ln w="12700">
            <a:solidFill>
              <a:schemeClr val="tx1"/>
            </a:solidFill>
          </a:ln>
        </p:spPr>
        <p:txBody>
          <a:bodyPr wrap="square" rtlCol="0">
            <a:spAutoFit/>
          </a:bodyPr>
          <a:lstStyle/>
          <a:p>
            <a:r>
              <a:rPr lang="en-US" sz="2800" dirty="0">
                <a:latin typeface="Arial" panose="020B0604020202020204" pitchFamily="34" charset="0"/>
                <a:cs typeface="Arial" panose="020B0604020202020204" pitchFamily="34" charset="0"/>
              </a:rPr>
              <a:t>After water quality data are imported, data are processed to update an interactive Shiny App. This app is available to the public and can be found on the QR code. All data and code are online and available on Github. The Shiny App complies with the Publish/Share component of the USGS Data Management Guidelines. </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Since data are stored in the MySQL database, they </a:t>
            </a:r>
          </a:p>
          <a:p>
            <a:r>
              <a:rPr lang="en-US" sz="2800" dirty="0">
                <a:latin typeface="Arial" panose="020B0604020202020204" pitchFamily="34" charset="0"/>
                <a:cs typeface="Arial" panose="020B0604020202020204" pitchFamily="34" charset="0"/>
              </a:rPr>
              <a:t>accessible at any time (by approved </a:t>
            </a:r>
          </a:p>
          <a:p>
            <a:r>
              <a:rPr lang="en-US" sz="2800" dirty="0">
                <a:latin typeface="Arial" panose="020B0604020202020204" pitchFamily="34" charset="0"/>
                <a:cs typeface="Arial" panose="020B0604020202020204" pitchFamily="34" charset="0"/>
              </a:rPr>
              <a:t>team members) and are not changed within the</a:t>
            </a:r>
          </a:p>
          <a:p>
            <a:r>
              <a:rPr lang="en-US" sz="2800" dirty="0">
                <a:latin typeface="Arial" panose="020B0604020202020204" pitchFamily="34" charset="0"/>
                <a:cs typeface="Arial" panose="020B0604020202020204" pitchFamily="34" charset="0"/>
              </a:rPr>
              <a:t> database. All raw imported data are stored and kept</a:t>
            </a:r>
          </a:p>
          <a:p>
            <a:r>
              <a:rPr lang="en-US" sz="2800" dirty="0">
                <a:latin typeface="Arial" panose="020B0604020202020204" pitchFamily="34" charset="0"/>
                <a:cs typeface="Arial" panose="020B0604020202020204" pitchFamily="34" charset="0"/>
              </a:rPr>
              <a:t>with their original observation values.</a:t>
            </a:r>
          </a:p>
          <a:p>
            <a:endParaRPr lang="en-US"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Data manipulation occurs in R in a safe </a:t>
            </a:r>
          </a:p>
          <a:p>
            <a:r>
              <a:rPr lang="en-US" sz="2800" dirty="0">
                <a:latin typeface="Arial" panose="020B0604020202020204" pitchFamily="34" charset="0"/>
                <a:cs typeface="Arial" panose="020B0604020202020204" pitchFamily="34" charset="0"/>
              </a:rPr>
              <a:t>environment where the original data is not affected.  </a:t>
            </a:r>
          </a:p>
          <a:p>
            <a:r>
              <a:rPr lang="en-US" sz="2800" dirty="0">
                <a:latin typeface="Arial" panose="020B0604020202020204" pitchFamily="34" charset="0"/>
                <a:cs typeface="Arial" panose="020B0604020202020204" pitchFamily="34" charset="0"/>
              </a:rPr>
              <a:t>Manipulation can include removing data</a:t>
            </a:r>
          </a:p>
          <a:p>
            <a:r>
              <a:rPr lang="en-US" sz="2800" dirty="0">
                <a:latin typeface="Arial" panose="020B0604020202020204" pitchFamily="34" charset="0"/>
                <a:cs typeface="Arial" panose="020B0604020202020204" pitchFamily="34" charset="0"/>
              </a:rPr>
              <a:t>that could be considered tampered with or sub-setting</a:t>
            </a:r>
          </a:p>
          <a:p>
            <a:r>
              <a:rPr lang="en-US" sz="2800" dirty="0">
                <a:latin typeface="Arial" panose="020B0604020202020204" pitchFamily="34" charset="0"/>
                <a:cs typeface="Arial" panose="020B0604020202020204" pitchFamily="34" charset="0"/>
              </a:rPr>
              <a:t>data for specific sites. </a:t>
            </a:r>
          </a:p>
        </p:txBody>
      </p:sp>
      <p:pic>
        <p:nvPicPr>
          <p:cNvPr id="4" name="Picture 3" descr="A close up of text on a black background&#10;&#10;Description automatically generated">
            <a:extLst>
              <a:ext uri="{FF2B5EF4-FFF2-40B4-BE49-F238E27FC236}">
                <a16:creationId xmlns:a16="http://schemas.microsoft.com/office/drawing/2014/main" id="{A192F8AA-10E5-4A97-9776-CB70942ECE8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631109" y="6769921"/>
            <a:ext cx="5921856" cy="6940752"/>
          </a:xfrm>
          <a:prstGeom prst="rect">
            <a:avLst/>
          </a:prstGeom>
          <a:ln w="12700">
            <a:solidFill>
              <a:schemeClr val="tx1"/>
            </a:solidFill>
          </a:ln>
        </p:spPr>
      </p:pic>
      <p:sp>
        <p:nvSpPr>
          <p:cNvPr id="37" name="TextBox 36">
            <a:extLst>
              <a:ext uri="{FF2B5EF4-FFF2-40B4-BE49-F238E27FC236}">
                <a16:creationId xmlns:a16="http://schemas.microsoft.com/office/drawing/2014/main" id="{0DC484A3-2425-4519-A034-5CB6B4FAC563}"/>
              </a:ext>
            </a:extLst>
          </p:cNvPr>
          <p:cNvSpPr txBox="1"/>
          <p:nvPr/>
        </p:nvSpPr>
        <p:spPr>
          <a:xfrm>
            <a:off x="7631108" y="13917983"/>
            <a:ext cx="5921857" cy="646331"/>
          </a:xfrm>
          <a:prstGeom prst="rect">
            <a:avLst/>
          </a:prstGeom>
          <a:solidFill>
            <a:schemeClr val="bg1">
              <a:alpha val="50000"/>
            </a:schemeClr>
          </a:solidFill>
          <a:ln w="12700">
            <a:solidFill>
              <a:schemeClr val="tx1"/>
            </a:solidFill>
          </a:ln>
        </p:spPr>
        <p:txBody>
          <a:bodyPr wrap="square" rtlCol="0">
            <a:spAutoFit/>
          </a:bodyPr>
          <a:lstStyle/>
          <a:p>
            <a:r>
              <a:rPr lang="en-US" dirty="0">
                <a:latin typeface="Arial" panose="020B0604020202020204" pitchFamily="34" charset="0"/>
                <a:cs typeface="Arial" panose="020B0604020202020204" pitchFamily="34" charset="0"/>
              </a:rPr>
              <a:t>Figure1- Map of Lone Cabbage Reef and sensor locations </a:t>
            </a:r>
          </a:p>
        </p:txBody>
      </p:sp>
      <p:sp>
        <p:nvSpPr>
          <p:cNvPr id="38" name="TextBox 37">
            <a:extLst>
              <a:ext uri="{FF2B5EF4-FFF2-40B4-BE49-F238E27FC236}">
                <a16:creationId xmlns:a16="http://schemas.microsoft.com/office/drawing/2014/main" id="{B1DF8D47-A071-496B-B699-38621FA27074}"/>
              </a:ext>
            </a:extLst>
          </p:cNvPr>
          <p:cNvSpPr txBox="1"/>
          <p:nvPr/>
        </p:nvSpPr>
        <p:spPr>
          <a:xfrm>
            <a:off x="722973" y="21278071"/>
            <a:ext cx="8342821" cy="646331"/>
          </a:xfrm>
          <a:prstGeom prst="rect">
            <a:avLst/>
          </a:prstGeom>
          <a:solidFill>
            <a:schemeClr val="bg1">
              <a:alpha val="50000"/>
            </a:schemeClr>
          </a:solidFill>
          <a:ln w="12700">
            <a:solidFill>
              <a:schemeClr val="tx1"/>
            </a:solidFill>
          </a:ln>
        </p:spPr>
        <p:txBody>
          <a:bodyPr wrap="square" rtlCol="0">
            <a:spAutoFit/>
          </a:bodyPr>
          <a:lstStyle/>
          <a:p>
            <a:r>
              <a:rPr lang="en-US" dirty="0">
                <a:latin typeface="Arial" panose="020B0604020202020204" pitchFamily="34" charset="0"/>
                <a:cs typeface="Arial" panose="020B0604020202020204" pitchFamily="34" charset="0"/>
              </a:rPr>
              <a:t>Figure 2- Screen shot of Star-Oddi sensor continuous raw collected data in a .DAT file</a:t>
            </a:r>
          </a:p>
        </p:txBody>
      </p:sp>
      <p:sp>
        <p:nvSpPr>
          <p:cNvPr id="40" name="TextBox 39">
            <a:extLst>
              <a:ext uri="{FF2B5EF4-FFF2-40B4-BE49-F238E27FC236}">
                <a16:creationId xmlns:a16="http://schemas.microsoft.com/office/drawing/2014/main" id="{3FF444B7-3AAA-4D3B-AE59-489F0B0A757B}"/>
              </a:ext>
            </a:extLst>
          </p:cNvPr>
          <p:cNvSpPr txBox="1"/>
          <p:nvPr/>
        </p:nvSpPr>
        <p:spPr>
          <a:xfrm>
            <a:off x="608573" y="31821827"/>
            <a:ext cx="8342821" cy="646331"/>
          </a:xfrm>
          <a:prstGeom prst="rect">
            <a:avLst/>
          </a:prstGeom>
          <a:solidFill>
            <a:schemeClr val="bg1">
              <a:alpha val="50000"/>
            </a:schemeClr>
          </a:solidFill>
          <a:ln w="12700">
            <a:solidFill>
              <a:schemeClr val="tx1"/>
            </a:solidFill>
          </a:ln>
        </p:spPr>
        <p:txBody>
          <a:bodyPr wrap="square" rtlCol="0">
            <a:spAutoFit/>
          </a:bodyPr>
          <a:lstStyle/>
          <a:p>
            <a:r>
              <a:rPr lang="en-US" dirty="0">
                <a:latin typeface="Arial" panose="020B0604020202020204" pitchFamily="34" charset="0"/>
                <a:cs typeface="Arial" panose="020B0604020202020204" pitchFamily="34" charset="0"/>
              </a:rPr>
              <a:t>Figure 2- Screen shot of field data sheet collecting times of downloads and YSI water quality discrete measurements</a:t>
            </a:r>
          </a:p>
        </p:txBody>
      </p:sp>
      <p:sp>
        <p:nvSpPr>
          <p:cNvPr id="41" name="TextBox 40">
            <a:extLst>
              <a:ext uri="{FF2B5EF4-FFF2-40B4-BE49-F238E27FC236}">
                <a16:creationId xmlns:a16="http://schemas.microsoft.com/office/drawing/2014/main" id="{B5AE365E-0C4C-4F8A-9AF2-DCFB931DAECD}"/>
              </a:ext>
            </a:extLst>
          </p:cNvPr>
          <p:cNvSpPr txBox="1"/>
          <p:nvPr/>
        </p:nvSpPr>
        <p:spPr>
          <a:xfrm>
            <a:off x="15734467" y="22566704"/>
            <a:ext cx="12982176" cy="646331"/>
          </a:xfrm>
          <a:prstGeom prst="rect">
            <a:avLst/>
          </a:prstGeom>
          <a:solidFill>
            <a:schemeClr val="bg1">
              <a:alpha val="50000"/>
            </a:schemeClr>
          </a:solidFill>
          <a:ln w="12700">
            <a:solidFill>
              <a:schemeClr val="tx1"/>
            </a:solidFill>
          </a:ln>
        </p:spPr>
        <p:txBody>
          <a:bodyPr wrap="square" rtlCol="0">
            <a:spAutoFit/>
          </a:bodyPr>
          <a:lstStyle/>
          <a:p>
            <a:r>
              <a:rPr lang="en-US" dirty="0">
                <a:latin typeface="Arial" panose="020B0604020202020204" pitchFamily="34" charset="0"/>
                <a:cs typeface="Arial" panose="020B0604020202020204" pitchFamily="34" charset="0"/>
              </a:rPr>
              <a:t>Figure 4- Screen shot of MySQL database including the water quality continuous measurements (imported) and discrete measurements (manually entered)</a:t>
            </a:r>
          </a:p>
        </p:txBody>
      </p:sp>
      <p:sp>
        <p:nvSpPr>
          <p:cNvPr id="42" name="TextBox 41">
            <a:extLst>
              <a:ext uri="{FF2B5EF4-FFF2-40B4-BE49-F238E27FC236}">
                <a16:creationId xmlns:a16="http://schemas.microsoft.com/office/drawing/2014/main" id="{3E69F2BA-C846-460B-BDD4-9B8D47CA8562}"/>
              </a:ext>
            </a:extLst>
          </p:cNvPr>
          <p:cNvSpPr txBox="1"/>
          <p:nvPr/>
        </p:nvSpPr>
        <p:spPr>
          <a:xfrm>
            <a:off x="30361876" y="23613208"/>
            <a:ext cx="12982176" cy="369332"/>
          </a:xfrm>
          <a:prstGeom prst="rect">
            <a:avLst/>
          </a:prstGeom>
          <a:solidFill>
            <a:schemeClr val="bg1">
              <a:alpha val="50000"/>
            </a:schemeClr>
          </a:solidFill>
          <a:ln w="12700">
            <a:solidFill>
              <a:schemeClr val="tx1"/>
            </a:solidFill>
          </a:ln>
        </p:spPr>
        <p:txBody>
          <a:bodyPr wrap="square" rtlCol="0">
            <a:spAutoFit/>
          </a:bodyPr>
          <a:lstStyle/>
          <a:p>
            <a:r>
              <a:rPr lang="en-US" dirty="0">
                <a:latin typeface="Arial" panose="020B0604020202020204" pitchFamily="34" charset="0"/>
                <a:cs typeface="Arial" panose="020B0604020202020204" pitchFamily="34" charset="0"/>
              </a:rPr>
              <a:t>Figure 5- Screen shot of Shiny App displaying the continuous and discrete water quality data (salinity) for Sites 1 and 6</a:t>
            </a:r>
          </a:p>
        </p:txBody>
      </p:sp>
      <p:pic>
        <p:nvPicPr>
          <p:cNvPr id="1026" name="Picture 2" descr="Image result for github logo">
            <a:extLst>
              <a:ext uri="{FF2B5EF4-FFF2-40B4-BE49-F238E27FC236}">
                <a16:creationId xmlns:a16="http://schemas.microsoft.com/office/drawing/2014/main" id="{8BD59B5F-9CEE-4935-B1EA-55F0D53AA9F7}"/>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2932935" y="21701682"/>
            <a:ext cx="1673470" cy="1511353"/>
          </a:xfrm>
          <a:prstGeom prst="rect">
            <a:avLst/>
          </a:prstGeom>
          <a:solidFill>
            <a:schemeClr val="bg1">
              <a:alpha val="50000"/>
            </a:schemeClr>
          </a:solidFill>
          <a:ln w="12700">
            <a:solidFill>
              <a:schemeClr val="tx1"/>
            </a:solidFill>
          </a:ln>
        </p:spPr>
      </p:pic>
      <p:pic>
        <p:nvPicPr>
          <p:cNvPr id="1030" name="Picture 6" descr="Related image">
            <a:extLst>
              <a:ext uri="{FF2B5EF4-FFF2-40B4-BE49-F238E27FC236}">
                <a16:creationId xmlns:a16="http://schemas.microsoft.com/office/drawing/2014/main" id="{40FE6BD0-2C18-4C71-BD31-BB97F1027BA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139165" y="15379437"/>
            <a:ext cx="1641370" cy="1575715"/>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1034" name="Picture 10" descr="Image result for mysql logo">
            <a:extLst>
              <a:ext uri="{FF2B5EF4-FFF2-40B4-BE49-F238E27FC236}">
                <a16:creationId xmlns:a16="http://schemas.microsoft.com/office/drawing/2014/main" id="{8E9DDAA0-EBBE-463B-BDDF-5999C74FDDBE}"/>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6663174" y="15890536"/>
            <a:ext cx="1908824" cy="1272549"/>
          </a:xfrm>
          <a:prstGeom prst="rect">
            <a:avLst/>
          </a:prstGeom>
          <a:solidFill>
            <a:schemeClr val="bg1">
              <a:alpha val="50000"/>
            </a:schemeClr>
          </a:solidFill>
          <a:ln w="12700">
            <a:solidFill>
              <a:schemeClr val="tx1"/>
            </a:solidFill>
          </a:ln>
        </p:spPr>
      </p:pic>
      <p:pic>
        <p:nvPicPr>
          <p:cNvPr id="1036" name="Picture 12" descr="Image result for star-oddi logo">
            <a:extLst>
              <a:ext uri="{FF2B5EF4-FFF2-40B4-BE49-F238E27FC236}">
                <a16:creationId xmlns:a16="http://schemas.microsoft.com/office/drawing/2014/main" id="{1F772BAE-8D41-4BEF-A6D7-D26F0E25CB6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359530" y="15391334"/>
            <a:ext cx="1905000" cy="1008871"/>
          </a:xfrm>
          <a:prstGeom prst="rect">
            <a:avLst/>
          </a:prstGeom>
          <a:solidFill>
            <a:schemeClr val="bg1">
              <a:alpha val="50000"/>
            </a:schemeClr>
          </a:solidFill>
          <a:ln w="12700">
            <a:solidFill>
              <a:schemeClr val="tx1"/>
            </a:solidFill>
          </a:ln>
        </p:spPr>
      </p:pic>
      <p:pic>
        <p:nvPicPr>
          <p:cNvPr id="1038" name="Picture 14" descr="Image result for van essen diver logo">
            <a:extLst>
              <a:ext uri="{FF2B5EF4-FFF2-40B4-BE49-F238E27FC236}">
                <a16:creationId xmlns:a16="http://schemas.microsoft.com/office/drawing/2014/main" id="{E6C420BB-F78C-4578-8C1A-267313C24680}"/>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t="21220" b="33513"/>
          <a:stretch/>
        </p:blipFill>
        <p:spPr bwMode="auto">
          <a:xfrm>
            <a:off x="11376446" y="15390840"/>
            <a:ext cx="2097993" cy="1009366"/>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9357535" y="9037299"/>
            <a:ext cx="3687957" cy="4794345"/>
          </a:xfrm>
          <a:prstGeom prst="rect">
            <a:avLst/>
          </a:prstGeom>
        </p:spPr>
      </p:pic>
    </p:spTree>
    <p:extLst>
      <p:ext uri="{BB962C8B-B14F-4D97-AF65-F5344CB8AC3E}">
        <p14:creationId xmlns:p14="http://schemas.microsoft.com/office/powerpoint/2010/main" val="254073693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257</TotalTime>
  <Words>777</Words>
  <Application>Microsoft Office PowerPoint</Application>
  <PresentationFormat>Custom</PresentationFormat>
  <Paragraphs>57</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Company>University of Florida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Moreno,Melissa M</dc:creator>
  <cp:lastModifiedBy>Moreno,Melissa M</cp:lastModifiedBy>
  <cp:revision>41</cp:revision>
  <dcterms:created xsi:type="dcterms:W3CDTF">2019-09-13T16:07:46Z</dcterms:created>
  <dcterms:modified xsi:type="dcterms:W3CDTF">2019-09-16T18:47:10Z</dcterms:modified>
</cp:coreProperties>
</file>